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618" r:id="rId1"/>
  </p:sldMasterIdLst>
  <p:notesMasterIdLst>
    <p:notesMasterId r:id="rId33"/>
  </p:notesMasterIdLst>
  <p:sldIdLst>
    <p:sldId id="261" r:id="rId2"/>
    <p:sldId id="256" r:id="rId3"/>
    <p:sldId id="276" r:id="rId4"/>
    <p:sldId id="277" r:id="rId5"/>
    <p:sldId id="278" r:id="rId6"/>
    <p:sldId id="279" r:id="rId7"/>
    <p:sldId id="263" r:id="rId8"/>
    <p:sldId id="281" r:id="rId9"/>
    <p:sldId id="280" r:id="rId10"/>
    <p:sldId id="282" r:id="rId11"/>
    <p:sldId id="265" r:id="rId12"/>
    <p:sldId id="283" r:id="rId13"/>
    <p:sldId id="290" r:id="rId14"/>
    <p:sldId id="291" r:id="rId15"/>
    <p:sldId id="266" r:id="rId16"/>
    <p:sldId id="268" r:id="rId17"/>
    <p:sldId id="270" r:id="rId18"/>
    <p:sldId id="284" r:id="rId19"/>
    <p:sldId id="285" r:id="rId20"/>
    <p:sldId id="269" r:id="rId21"/>
    <p:sldId id="286" r:id="rId22"/>
    <p:sldId id="287" r:id="rId23"/>
    <p:sldId id="288" r:id="rId24"/>
    <p:sldId id="262" r:id="rId25"/>
    <p:sldId id="289" r:id="rId26"/>
    <p:sldId id="271" r:id="rId27"/>
    <p:sldId id="272" r:id="rId28"/>
    <p:sldId id="273" r:id="rId29"/>
    <p:sldId id="274" r:id="rId30"/>
    <p:sldId id="258" r:id="rId31"/>
    <p:sldId id="27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D7ED"/>
    <a:srgbClr val="0400FF"/>
    <a:srgbClr val="EA5F53"/>
    <a:srgbClr val="E8736B"/>
    <a:srgbClr val="F22E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42"/>
    <p:restoredTop sz="94643"/>
  </p:normalViewPr>
  <p:slideViewPr>
    <p:cSldViewPr snapToGrid="0" snapToObjects="1">
      <p:cViewPr varScale="1">
        <p:scale>
          <a:sx n="100" d="100"/>
          <a:sy n="100" d="100"/>
        </p:scale>
        <p:origin x="184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01060-DF48-7A45-82B3-03730124E92A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F0AEC8-7EE0-3941-AF94-4328400668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439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0AEC8-7EE0-3941-AF94-43284006681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744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0AEC8-7EE0-3941-AF94-43284006681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677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0AEC8-7EE0-3941-AF94-43284006681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38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BF0AEC8-7EE0-3941-AF94-43284006681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0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102240" y="2386744"/>
            <a:ext cx="693952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1396" y="4352544"/>
            <a:ext cx="5101209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19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9834" y="937260"/>
            <a:ext cx="1053966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06046" y="937260"/>
            <a:ext cx="4716174" cy="498348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106424" y="2386744"/>
            <a:ext cx="6940296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1396" y="4352465"/>
            <a:ext cx="5101209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0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2239" y="2638044"/>
            <a:ext cx="3288023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3737" y="2638044"/>
            <a:ext cx="3290516" cy="310198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2239" y="2313434"/>
            <a:ext cx="3288024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2239" y="3143250"/>
            <a:ext cx="3288024" cy="259677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3737" y="3143250"/>
            <a:ext cx="3290516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753737" y="2313434"/>
            <a:ext cx="3290516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703" y="2243829"/>
            <a:ext cx="3290594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52060" y="804672"/>
            <a:ext cx="361188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8"/>
            <a:ext cx="284607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40703" y="6236208"/>
            <a:ext cx="3806398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" y="0"/>
            <a:ext cx="4571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640080" y="2243828"/>
            <a:ext cx="3291840" cy="11430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72000" y="-42172"/>
            <a:ext cx="4576573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2965" y="3549919"/>
            <a:ext cx="284607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40080" y="6236208"/>
            <a:ext cx="3803904" cy="320040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1606045" y="964692"/>
            <a:ext cx="5937755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6045" y="2638045"/>
            <a:ext cx="5937755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78943" y="6238816"/>
            <a:ext cx="2065310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AFBBED47-AE08-0145-B5D0-7A0E5B175564}" type="datetimeFigureOut">
              <a:rPr lang="en-US" smtClean="0"/>
              <a:t>10/24/17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02239" y="6236208"/>
            <a:ext cx="4556664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40112" y="6217920"/>
            <a:ext cx="365760" cy="365760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2A6F792B-41E9-F84A-8BD4-E6FA789FB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151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619" r:id="rId1"/>
    <p:sldLayoutId id="2147484620" r:id="rId2"/>
    <p:sldLayoutId id="2147484621" r:id="rId3"/>
    <p:sldLayoutId id="2147484622" r:id="rId4"/>
    <p:sldLayoutId id="2147484623" r:id="rId5"/>
    <p:sldLayoutId id="2147484624" r:id="rId6"/>
    <p:sldLayoutId id="2147484625" r:id="rId7"/>
    <p:sldLayoutId id="2147484626" r:id="rId8"/>
    <p:sldLayoutId id="2147484627" r:id="rId9"/>
    <p:sldLayoutId id="2147484628" r:id="rId10"/>
    <p:sldLayoutId id="214748462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6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4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59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8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Relationship Id="rId3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7.tiff"/><Relationship Id="rId5" Type="http://schemas.openxmlformats.org/officeDocument/2006/relationships/image" Target="../media/image6.png"/><Relationship Id="rId6" Type="http://schemas.openxmlformats.org/officeDocument/2006/relationships/image" Target="../media/image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637984" y="-49425"/>
            <a:ext cx="5868033" cy="2938499"/>
            <a:chOff x="1372770" y="123567"/>
            <a:chExt cx="5868033" cy="293849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438" b="85053" l="1066" r="98224">
                          <a14:foregroundMark x1="56838" y1="69395" x2="56838" y2="69395"/>
                          <a14:foregroundMark x1="62877" y1="67972" x2="62877" y2="67972"/>
                          <a14:foregroundMark x1="63588" y1="71886" x2="63588" y2="71886"/>
                          <a14:foregroundMark x1="67318" y1="70463" x2="67318" y2="70463"/>
                          <a14:foregroundMark x1="68917" y1="70463" x2="68917" y2="70463"/>
                          <a14:foregroundMark x1="77087" y1="65836" x2="77087" y2="65836"/>
                          <a14:foregroundMark x1="77087" y1="65836" x2="77087" y2="65836"/>
                          <a14:foregroundMark x1="80639" y1="66548" x2="80639" y2="66548"/>
                          <a14:foregroundMark x1="89876" y1="66548" x2="89876" y2="66548"/>
                          <a14:foregroundMark x1="44050" y1="66192" x2="44050" y2="66192"/>
                          <a14:foregroundMark x1="43339" y1="71174" x2="43339" y2="71174"/>
                          <a14:foregroundMark x1="33570" y1="73665" x2="33570" y2="73665"/>
                          <a14:foregroundMark x1="34458" y1="69751" x2="34458" y2="69751"/>
                          <a14:foregroundMark x1="29663" y1="66548" x2="29663" y2="66548"/>
                          <a14:foregroundMark x1="18117" y1="67260" x2="18117" y2="67260"/>
                          <a14:foregroundMark x1="19716" y1="64413" x2="19716" y2="64413"/>
                          <a14:foregroundMark x1="10835" y1="63345" x2="10835" y2="63345"/>
                          <a14:foregroundMark x1="5506" y1="61922" x2="5506" y2="619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1417" y="786422"/>
              <a:ext cx="4559386" cy="227564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372770" y="968513"/>
              <a:ext cx="208114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 smtClean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SC</a:t>
              </a:r>
              <a:endParaRPr lang="en-US" sz="8000" b="1" dirty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4226418" y="1287427"/>
              <a:ext cx="470582" cy="666644"/>
            </a:xfrm>
            <a:prstGeom prst="line">
              <a:avLst/>
            </a:prstGeom>
            <a:ln w="1111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3782961" y="846841"/>
              <a:ext cx="6174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 smtClean="0">
                  <a:ln w="0">
                    <a:solidFill>
                      <a:sysClr val="windowText" lastClr="000000"/>
                    </a:solidFill>
                  </a:ln>
                  <a:solidFill>
                    <a:srgbClr val="FF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Arial" charset="0"/>
                  <a:cs typeface="Arial" charset="0"/>
                </a:rPr>
                <a:t>^</a:t>
              </a:r>
              <a:endParaRPr lang="en-US" sz="7200" dirty="0">
                <a:ln w="0"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4079523" y="123567"/>
              <a:ext cx="113258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b="1" dirty="0">
                  <a:ln w="22225">
                    <a:solidFill>
                      <a:sysClr val="windowText" lastClr="000000"/>
                    </a:solidFill>
                    <a:prstDash val="solid"/>
                  </a:ln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P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42875" y="2824969"/>
            <a:ext cx="76582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An Analysis of </a:t>
            </a:r>
            <a:r>
              <a:rPr lang="en-US" sz="2800" smtClean="0">
                <a:latin typeface="Calibri" charset="0"/>
                <a:ea typeface="Calibri" charset="0"/>
                <a:cs typeface="Calibri" charset="0"/>
              </a:rPr>
              <a:t>student-submitted professor ratings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/>
          <a:srcRect l="17298" t="20374" r="18108" b="13496"/>
          <a:stretch/>
        </p:blipFill>
        <p:spPr>
          <a:xfrm>
            <a:off x="4894599" y="3824162"/>
            <a:ext cx="3957373" cy="2684407"/>
          </a:xfrm>
          <a:prstGeom prst="rect">
            <a:avLst/>
          </a:prstGeom>
        </p:spPr>
      </p:pic>
      <p:pic>
        <p:nvPicPr>
          <p:cNvPr id="22" name="Picture 2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68543" y="3824162"/>
            <a:ext cx="3957373" cy="2684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16" y="1117330"/>
            <a:ext cx="5156551" cy="2775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6" y="1411281"/>
            <a:ext cx="3126326" cy="224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6" y="4133941"/>
            <a:ext cx="3126326" cy="23941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35944" y="4315339"/>
            <a:ext cx="439229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Graduation Rate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Undergraduate reputation (opinion-based)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Faculty Resources (class size)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School selectivity (test scores, rejection rate)</a:t>
            </a: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&gt; 4500 institutions of higher learning in US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&gt; 300 in NY State</a:t>
            </a:r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03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" y="1117330"/>
            <a:ext cx="8983126" cy="18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0265" y="2933569"/>
            <a:ext cx="518347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Founded in 1999 as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TeacherRatings.com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Originally rating only instructors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" y="1117330"/>
            <a:ext cx="8983126" cy="18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21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0265" y="2933569"/>
            <a:ext cx="51834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Founded in 1999 as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TeacherRatings.com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Originally rating only instructors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Sold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Viacom’s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mtvU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in 2007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" y="1117330"/>
            <a:ext cx="8983126" cy="18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7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0265" y="2933569"/>
            <a:ext cx="5183470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Founded in 1999 as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TeacherRatings.com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Originally rating only instructors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Sold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to 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Viacom’s </a:t>
            </a: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mtvU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400" dirty="0">
                <a:latin typeface="Calibri" charset="0"/>
                <a:ea typeface="Calibri" charset="0"/>
                <a:cs typeface="Calibri" charset="0"/>
              </a:rPr>
              <a:t>in 2007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Professors and campuses</a:t>
            </a: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    8000+ schools</a:t>
            </a: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    1.4+ million professors listed</a:t>
            </a: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    15+ million ratings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7" y="1117330"/>
            <a:ext cx="8983126" cy="18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605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5" y="1302681"/>
            <a:ext cx="8664290" cy="4838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5" y="1328586"/>
            <a:ext cx="8664290" cy="481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01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Scraping </a:t>
            </a:r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5" y="1304132"/>
            <a:ext cx="8664290" cy="483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811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Scraping </a:t>
            </a:r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5" y="1304132"/>
            <a:ext cx="8664290" cy="4837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4398" y="2298357"/>
            <a:ext cx="1401537" cy="1606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093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Scraping </a:t>
            </a:r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5" y="1304132"/>
            <a:ext cx="8664290" cy="4837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74398" y="2298357"/>
            <a:ext cx="1401537" cy="16063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224215" y="5142660"/>
            <a:ext cx="840261" cy="417879"/>
          </a:xfrm>
          <a:prstGeom prst="rect">
            <a:avLst/>
          </a:prstGeom>
          <a:noFill/>
          <a:ln w="22225">
            <a:solidFill>
              <a:srgbClr val="0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57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29" y="1900771"/>
            <a:ext cx="4646141" cy="348460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712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5" y="1328586"/>
            <a:ext cx="8664290" cy="481272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74399" y="2564217"/>
            <a:ext cx="845482" cy="52497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4399" y="3966583"/>
            <a:ext cx="845482" cy="52497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4399" y="5372165"/>
            <a:ext cx="845482" cy="52497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Scraping </a:t>
            </a:r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685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5" y="1328586"/>
            <a:ext cx="8664290" cy="481272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93772" y="2251179"/>
            <a:ext cx="4423719" cy="417879"/>
          </a:xfrm>
          <a:prstGeom prst="rect">
            <a:avLst/>
          </a:prstGeom>
          <a:noFill/>
          <a:ln w="22225">
            <a:solidFill>
              <a:srgbClr val="0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93771" y="5068587"/>
            <a:ext cx="4423720" cy="417879"/>
          </a:xfrm>
          <a:prstGeom prst="rect">
            <a:avLst/>
          </a:prstGeom>
          <a:noFill/>
          <a:ln w="22225">
            <a:solidFill>
              <a:srgbClr val="0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93771" y="3635203"/>
            <a:ext cx="4423719" cy="417879"/>
          </a:xfrm>
          <a:prstGeom prst="rect">
            <a:avLst/>
          </a:prstGeom>
          <a:noFill/>
          <a:ln w="22225">
            <a:solidFill>
              <a:srgbClr val="0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4399" y="2564217"/>
            <a:ext cx="845482" cy="52497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4399" y="3966583"/>
            <a:ext cx="845482" cy="52497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4399" y="5372165"/>
            <a:ext cx="845482" cy="52497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Scraping </a:t>
            </a:r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70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55" y="1328586"/>
            <a:ext cx="8664290" cy="481272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693773" y="1989438"/>
            <a:ext cx="2150076" cy="197708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93773" y="3402227"/>
            <a:ext cx="2323070" cy="19358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93773" y="4810897"/>
            <a:ext cx="1989438" cy="218303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693772" y="2251179"/>
            <a:ext cx="4423719" cy="417879"/>
          </a:xfrm>
          <a:prstGeom prst="rect">
            <a:avLst/>
          </a:prstGeom>
          <a:noFill/>
          <a:ln w="22225">
            <a:solidFill>
              <a:srgbClr val="0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693771" y="5068587"/>
            <a:ext cx="4423720" cy="417879"/>
          </a:xfrm>
          <a:prstGeom prst="rect">
            <a:avLst/>
          </a:prstGeom>
          <a:noFill/>
          <a:ln w="22225">
            <a:solidFill>
              <a:srgbClr val="0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693771" y="3635203"/>
            <a:ext cx="4423719" cy="417879"/>
          </a:xfrm>
          <a:prstGeom prst="rect">
            <a:avLst/>
          </a:prstGeom>
          <a:noFill/>
          <a:ln w="22225">
            <a:solidFill>
              <a:srgbClr val="04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74399" y="2564217"/>
            <a:ext cx="845482" cy="52497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74399" y="3966583"/>
            <a:ext cx="845482" cy="52497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674399" y="5372165"/>
            <a:ext cx="845482" cy="524972"/>
          </a:xfrm>
          <a:prstGeom prst="rect">
            <a:avLst/>
          </a:prstGeom>
          <a:noFill/>
          <a:ln w="2222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Scraping </a:t>
            </a:r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RateMyProfessors.com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891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ScrapeMyProfessors.io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351904"/>
            <a:ext cx="4073744" cy="4524315"/>
          </a:xfrm>
          <a:prstGeom prst="rect">
            <a:avLst/>
          </a:prstGeom>
          <a:noFill/>
          <a:ln w="25400">
            <a:solidFill>
              <a:srgbClr val="2FD7E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Items scraped</a:t>
            </a: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Department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Overall/difficulty ratings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Tags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Chili pepper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Comments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Professor sex (from comments)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3851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ScrapeMyProfessors.io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351904"/>
            <a:ext cx="4073744" cy="4524315"/>
          </a:xfrm>
          <a:prstGeom prst="rect">
            <a:avLst/>
          </a:prstGeom>
          <a:noFill/>
          <a:ln w="25400">
            <a:solidFill>
              <a:srgbClr val="2FD7E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Items scraped</a:t>
            </a: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Department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Overall/difficulty ratings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Tags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Chili pepper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Comments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Professor sex (from comments)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1434" y="1351904"/>
            <a:ext cx="3815235" cy="2308324"/>
          </a:xfrm>
          <a:prstGeom prst="rect">
            <a:avLst/>
          </a:prstGeom>
          <a:noFill/>
          <a:ln w="25400">
            <a:solidFill>
              <a:srgbClr val="2FD7ED"/>
            </a:solidFill>
          </a:ln>
        </p:spPr>
        <p:txBody>
          <a:bodyPr wrap="square" rtlCol="0">
            <a:spAutoFit/>
          </a:bodyPr>
          <a:lstStyle/>
          <a:p>
            <a:pPr lvl="1">
              <a:tabLst>
                <a:tab pos="800100" algn="l"/>
              </a:tabLst>
            </a:pPr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Campuses</a:t>
            </a:r>
            <a:endParaRPr lang="en-US" sz="2400" u="sng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tabLst>
                <a:tab pos="2743200" algn="l"/>
              </a:tabLst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Bor. Manhattan CC	24K</a:t>
            </a:r>
          </a:p>
          <a:p>
            <a:pPr>
              <a:tabLst>
                <a:tab pos="2743200" algn="l"/>
              </a:tabLst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Nassau CC	23K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>
              <a:tabLst>
                <a:tab pos="2743200" algn="l"/>
              </a:tabLst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LaGuardia CC	19.5K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>
              <a:tabLst>
                <a:tab pos="2743200" algn="l"/>
              </a:tabLst>
            </a:pP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Kingsboro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CC	18.5K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>
              <a:tabLst>
                <a:tab pos="2743200" algn="l"/>
              </a:tabLst>
            </a:pP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Queensboro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CC	16K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3100" y="1351904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Enrollment</a:t>
            </a:r>
            <a:endParaRPr lang="en-US" sz="2400" u="sng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24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ScrapeMyProfessors.io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351904"/>
            <a:ext cx="4073744" cy="4524315"/>
          </a:xfrm>
          <a:prstGeom prst="rect">
            <a:avLst/>
          </a:prstGeom>
          <a:noFill/>
          <a:ln w="25400">
            <a:solidFill>
              <a:srgbClr val="2FD7ED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Items scraped</a:t>
            </a: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Department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Overall/difficulty ratings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Tags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Chili pepper</a:t>
            </a:r>
          </a:p>
          <a:p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Comments</a:t>
            </a:r>
          </a:p>
          <a:p>
            <a:endParaRPr lang="en-US" sz="2400" dirty="0" smtClean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Professor sex (from comments)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71434" y="1351904"/>
            <a:ext cx="3815235" cy="2308324"/>
          </a:xfrm>
          <a:prstGeom prst="rect">
            <a:avLst/>
          </a:prstGeom>
          <a:noFill/>
          <a:ln w="25400">
            <a:solidFill>
              <a:srgbClr val="2FD7ED"/>
            </a:solidFill>
          </a:ln>
        </p:spPr>
        <p:txBody>
          <a:bodyPr wrap="square" rtlCol="0">
            <a:spAutoFit/>
          </a:bodyPr>
          <a:lstStyle/>
          <a:p>
            <a:pPr lvl="1">
              <a:tabLst>
                <a:tab pos="800100" algn="l"/>
              </a:tabLst>
            </a:pPr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Campuses</a:t>
            </a:r>
            <a:endParaRPr lang="en-US" sz="2400" u="sng" dirty="0" smtClean="0">
              <a:latin typeface="Calibri" charset="0"/>
              <a:ea typeface="Calibri" charset="0"/>
              <a:cs typeface="Calibri" charset="0"/>
            </a:endParaRPr>
          </a:p>
          <a:p>
            <a:pPr>
              <a:tabLst>
                <a:tab pos="2743200" algn="l"/>
              </a:tabLst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Bor. Manhattan CC	24K</a:t>
            </a:r>
          </a:p>
          <a:p>
            <a:pPr>
              <a:tabLst>
                <a:tab pos="2743200" algn="l"/>
              </a:tabLst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Nassau CC	23K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>
              <a:tabLst>
                <a:tab pos="2743200" algn="l"/>
              </a:tabLst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LaGuardia CC	19.5K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>
              <a:tabLst>
                <a:tab pos="2743200" algn="l"/>
              </a:tabLst>
            </a:pP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Kingsboro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CC	18.5K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  <a:p>
            <a:pPr>
              <a:tabLst>
                <a:tab pos="2743200" algn="l"/>
              </a:tabLst>
            </a:pPr>
            <a:r>
              <a:rPr lang="en-US" sz="2400" dirty="0" err="1" smtClean="0">
                <a:latin typeface="Calibri" charset="0"/>
                <a:ea typeface="Calibri" charset="0"/>
                <a:cs typeface="Calibri" charset="0"/>
              </a:rPr>
              <a:t>Queensboro</a:t>
            </a: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 CC	16K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23100" y="1351904"/>
            <a:ext cx="156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Enrollment</a:t>
            </a:r>
            <a:endParaRPr lang="en-US" sz="2400" u="sng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71433" y="4184004"/>
            <a:ext cx="3815235" cy="1200329"/>
          </a:xfrm>
          <a:prstGeom prst="rect">
            <a:avLst/>
          </a:prstGeom>
          <a:noFill/>
          <a:ln w="25400">
            <a:solidFill>
              <a:srgbClr val="2FD7ED"/>
            </a:solidFill>
          </a:ln>
        </p:spPr>
        <p:txBody>
          <a:bodyPr wrap="square" rtlCol="0">
            <a:spAutoFit/>
          </a:bodyPr>
          <a:lstStyle/>
          <a:p>
            <a:pPr marL="0" lvl="1" algn="ctr"/>
            <a:r>
              <a:rPr lang="en-US" sz="2400" u="sng" dirty="0" smtClean="0">
                <a:latin typeface="Calibri" charset="0"/>
                <a:ea typeface="Calibri" charset="0"/>
                <a:cs typeface="Calibri" charset="0"/>
              </a:rPr>
              <a:t>Total</a:t>
            </a:r>
          </a:p>
          <a:p>
            <a:pPr marL="0" lvl="1">
              <a:tabLst>
                <a:tab pos="2743200" algn="l"/>
              </a:tabLst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Professors: 	633</a:t>
            </a:r>
          </a:p>
          <a:p>
            <a:pPr marL="0" lvl="1">
              <a:tabLst>
                <a:tab pos="2743200" algn="l"/>
              </a:tabLst>
            </a:pPr>
            <a:r>
              <a:rPr lang="en-US" sz="2400" dirty="0" smtClean="0">
                <a:latin typeface="Calibri" charset="0"/>
                <a:ea typeface="Calibri" charset="0"/>
                <a:cs typeface="Calibri" charset="0"/>
              </a:rPr>
              <a:t>Ratings: 	50K</a:t>
            </a:r>
          </a:p>
        </p:txBody>
      </p:sp>
    </p:spTree>
    <p:extLst>
      <p:ext uri="{BB962C8B-B14F-4D97-AF65-F5344CB8AC3E}">
        <p14:creationId xmlns:p14="http://schemas.microsoft.com/office/powerpoint/2010/main" val="56027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Results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2" y="1900771"/>
            <a:ext cx="8671076" cy="42545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33836" y="1157551"/>
            <a:ext cx="3676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mtClean="0">
                <a:latin typeface="Calibri" charset="0"/>
                <a:ea typeface="Calibri" charset="0"/>
                <a:cs typeface="Calibri" charset="0"/>
              </a:rPr>
              <a:t>Accounting Department</a:t>
            </a:r>
            <a:endParaRPr lang="en-US" sz="280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303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814629" y="1157551"/>
            <a:ext cx="35147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Chemistry Department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461" y="1900771"/>
            <a:ext cx="8671076" cy="4305148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Results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039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9" r="50556"/>
          <a:stretch/>
        </p:blipFill>
        <p:spPr>
          <a:xfrm>
            <a:off x="447675" y="277150"/>
            <a:ext cx="2565400" cy="29847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3149600" y="277150"/>
            <a:ext cx="2711450" cy="30124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6"/>
          <a:stretch/>
        </p:blipFill>
        <p:spPr>
          <a:xfrm>
            <a:off x="5997575" y="277150"/>
            <a:ext cx="2628695" cy="30124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39"/>
          <a:stretch/>
        </p:blipFill>
        <p:spPr>
          <a:xfrm>
            <a:off x="469798" y="3429253"/>
            <a:ext cx="2565400" cy="30124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9600" y="3429253"/>
            <a:ext cx="2711450" cy="30124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331525" y="4242956"/>
            <a:ext cx="196079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Health</a:t>
            </a:r>
          </a:p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Science</a:t>
            </a:r>
          </a:p>
          <a:p>
            <a:pPr algn="ctr"/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Department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81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Future Directions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1364581"/>
            <a:ext cx="630179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More Schools, Professors</a:t>
            </a: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Connect to School Ratings</a:t>
            </a: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Compare to Cost of Attendance</a:t>
            </a:r>
          </a:p>
          <a:p>
            <a:endParaRPr lang="en-US" sz="28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800" dirty="0" smtClean="0">
                <a:latin typeface="Calibri" charset="0"/>
                <a:ea typeface="Calibri" charset="0"/>
                <a:cs typeface="Calibri" charset="0"/>
              </a:rPr>
              <a:t>Correlate with in-house University Ratings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671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29" y="1900771"/>
            <a:ext cx="4646141" cy="348460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27" y="1336136"/>
            <a:ext cx="3389871" cy="23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19480" y="793214"/>
            <a:ext cx="6646115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Ratemyprofessor.com</a:t>
            </a:r>
            <a:r>
              <a:rPr lang="en-US" dirty="0" smtClean="0"/>
              <a:t> </a:t>
            </a:r>
          </a:p>
          <a:p>
            <a:endParaRPr lang="en-US" dirty="0"/>
          </a:p>
          <a:p>
            <a:r>
              <a:rPr lang="en-US" dirty="0" smtClean="0"/>
              <a:t>Originally created to help students already enrolled to take (or avoid)</a:t>
            </a:r>
          </a:p>
          <a:p>
            <a:r>
              <a:rPr lang="en-US" dirty="0" smtClean="0"/>
              <a:t>Certain faculty for classes</a:t>
            </a:r>
          </a:p>
          <a:p>
            <a:endParaRPr lang="en-US" dirty="0"/>
          </a:p>
          <a:p>
            <a:r>
              <a:rPr lang="en-US" dirty="0" smtClean="0"/>
              <a:t>It has now grown to giving school ratings as well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You can compare schools based on x, y, z, but what isn’t available</a:t>
            </a:r>
          </a:p>
          <a:p>
            <a:r>
              <a:rPr lang="en-US" dirty="0" smtClean="0"/>
              <a:t>Is info broken down by department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School may be great, but department might be bad</a:t>
            </a:r>
          </a:p>
          <a:p>
            <a:endParaRPr lang="en-US" dirty="0"/>
          </a:p>
          <a:p>
            <a:r>
              <a:rPr lang="en-US" dirty="0" smtClean="0"/>
              <a:t>How do you know?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292" y="4157713"/>
            <a:ext cx="4902506" cy="24468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332" y="4168730"/>
            <a:ext cx="3932466" cy="237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85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4377" y="1386338"/>
            <a:ext cx="525477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Choosing a place to go to college is a difficult task</a:t>
            </a:r>
          </a:p>
          <a:p>
            <a:endParaRPr lang="en-US" dirty="0"/>
          </a:p>
          <a:p>
            <a:r>
              <a:rPr lang="en-US" dirty="0" smtClean="0"/>
              <a:t>It’s heavy and difficult</a:t>
            </a:r>
          </a:p>
          <a:p>
            <a:endParaRPr lang="en-US" dirty="0"/>
          </a:p>
          <a:p>
            <a:r>
              <a:rPr lang="en-US" dirty="0" smtClean="0"/>
              <a:t>Large investment, dictates direction of life</a:t>
            </a:r>
          </a:p>
          <a:p>
            <a:endParaRPr lang="en-US" dirty="0"/>
          </a:p>
          <a:p>
            <a:r>
              <a:rPr lang="en-US" dirty="0" smtClean="0"/>
              <a:t>So you want to make sure you choose correctly</a:t>
            </a:r>
          </a:p>
          <a:p>
            <a:endParaRPr lang="en-US" dirty="0"/>
          </a:p>
          <a:p>
            <a:r>
              <a:rPr lang="en-US" dirty="0" smtClean="0"/>
              <a:t>What tools can you use?</a:t>
            </a:r>
          </a:p>
          <a:p>
            <a:endParaRPr lang="en-US" dirty="0"/>
          </a:p>
          <a:p>
            <a:r>
              <a:rPr lang="en-US" dirty="0" smtClean="0"/>
              <a:t>Google top ___ program, but it is difficult to get in</a:t>
            </a:r>
          </a:p>
          <a:p>
            <a:r>
              <a:rPr lang="en-US" dirty="0"/>
              <a:t>	</a:t>
            </a:r>
            <a:r>
              <a:rPr lang="en-US" dirty="0" smtClean="0"/>
              <a:t>may not be able to afford it or travel that far</a:t>
            </a:r>
          </a:p>
          <a:p>
            <a:endParaRPr lang="en-US" dirty="0"/>
          </a:p>
          <a:p>
            <a:r>
              <a:rPr lang="en-US" dirty="0" smtClean="0"/>
              <a:t>There are more than 4500, and 304 in NY State,</a:t>
            </a:r>
          </a:p>
          <a:p>
            <a:r>
              <a:rPr lang="en-US" dirty="0" smtClean="0"/>
              <a:t> 2-year and 4-year institutions of higher</a:t>
            </a:r>
          </a:p>
          <a:p>
            <a:r>
              <a:rPr lang="en-US" dirty="0" smtClean="0"/>
              <a:t>Learning in the US</a:t>
            </a:r>
          </a:p>
          <a:p>
            <a:endParaRPr lang="en-US" dirty="0"/>
          </a:p>
          <a:p>
            <a:r>
              <a:rPr lang="en-US" dirty="0" smtClean="0"/>
              <a:t>How can you compare certain colleges?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579" y="2080550"/>
            <a:ext cx="4646141" cy="348460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13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29" y="1900771"/>
            <a:ext cx="4646141" cy="348460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27" y="1336136"/>
            <a:ext cx="3389871" cy="2306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07709"/>
            <a:ext cx="3389870" cy="23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2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29" y="1900771"/>
            <a:ext cx="4646141" cy="348460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27" y="1336136"/>
            <a:ext cx="3389871" cy="2306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336136"/>
            <a:ext cx="3389870" cy="2306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07709"/>
            <a:ext cx="3389870" cy="2306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8929" y="1900771"/>
            <a:ext cx="4646141" cy="3484606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6927" y="1336136"/>
            <a:ext cx="3389871" cy="23069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1336136"/>
            <a:ext cx="3389870" cy="23069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207709"/>
            <a:ext cx="3389870" cy="230693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6927" y="4207709"/>
            <a:ext cx="3389871" cy="23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58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16" y="1117330"/>
            <a:ext cx="5156551" cy="27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1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16" y="1117330"/>
            <a:ext cx="5156551" cy="2775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6" y="1411281"/>
            <a:ext cx="3126326" cy="224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6" y="4133941"/>
            <a:ext cx="3126326" cy="2394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944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457200" y="-2567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rgbClr val="2FD7ED"/>
                </a:solidFill>
                <a:latin typeface="Calibri" charset="0"/>
                <a:ea typeface="Calibri" charset="0"/>
                <a:cs typeface="Calibri" charset="0"/>
              </a:rPr>
              <a:t>Choosing Your Educational Future</a:t>
            </a:r>
            <a:endParaRPr lang="en-US" dirty="0">
              <a:solidFill>
                <a:srgbClr val="2FD7ED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457200" y="937550"/>
            <a:ext cx="8229600" cy="0"/>
          </a:xfrm>
          <a:prstGeom prst="line">
            <a:avLst/>
          </a:prstGeom>
          <a:ln w="317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816" y="1117330"/>
            <a:ext cx="5156551" cy="277504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6" y="1411281"/>
            <a:ext cx="3126326" cy="224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26" y="4133941"/>
            <a:ext cx="3126326" cy="23941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035944" y="4315339"/>
            <a:ext cx="43611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Graduation Rate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Undergraduate reputation (opinion-based)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Faculty Resources (class size)</a:t>
            </a:r>
          </a:p>
          <a:p>
            <a:r>
              <a:rPr lang="en-US" dirty="0" smtClean="0">
                <a:latin typeface="Calibri" charset="0"/>
                <a:ea typeface="Calibri" charset="0"/>
                <a:cs typeface="Calibri" charset="0"/>
              </a:rPr>
              <a:t>School selectivity (test scores, rejection rate)</a:t>
            </a:r>
          </a:p>
        </p:txBody>
      </p:sp>
    </p:spTree>
    <p:extLst>
      <p:ext uri="{BB962C8B-B14F-4D97-AF65-F5344CB8AC3E}">
        <p14:creationId xmlns:p14="http://schemas.microsoft.com/office/powerpoint/2010/main" val="41935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</TotalTime>
  <Words>391</Words>
  <Application>Microsoft Macintosh PowerPoint</Application>
  <PresentationFormat>On-screen Show (4:3)</PresentationFormat>
  <Paragraphs>161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Calibri</vt:lpstr>
      <vt:lpstr>Gill Sans MT</vt:lpstr>
      <vt:lpstr>Arial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Aaron Owen</dc:creator>
  <cp:lastModifiedBy>Aaron Owen</cp:lastModifiedBy>
  <cp:revision>24</cp:revision>
  <dcterms:created xsi:type="dcterms:W3CDTF">2017-10-24T05:02:21Z</dcterms:created>
  <dcterms:modified xsi:type="dcterms:W3CDTF">2017-10-25T05:26:47Z</dcterms:modified>
</cp:coreProperties>
</file>